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38"/>
  </p:notesMasterIdLst>
  <p:handoutMasterIdLst>
    <p:handoutMasterId r:id="rId39"/>
  </p:handoutMasterIdLst>
  <p:sldIdLst>
    <p:sldId id="256" r:id="rId3"/>
    <p:sldId id="277" r:id="rId4"/>
    <p:sldId id="288" r:id="rId5"/>
    <p:sldId id="287" r:id="rId6"/>
    <p:sldId id="289" r:id="rId7"/>
    <p:sldId id="291" r:id="rId8"/>
    <p:sldId id="292" r:id="rId9"/>
    <p:sldId id="326" r:id="rId10"/>
    <p:sldId id="294" r:id="rId11"/>
    <p:sldId id="293" r:id="rId12"/>
    <p:sldId id="295" r:id="rId13"/>
    <p:sldId id="327" r:id="rId14"/>
    <p:sldId id="328" r:id="rId15"/>
    <p:sldId id="296" r:id="rId16"/>
    <p:sldId id="298" r:id="rId17"/>
    <p:sldId id="320" r:id="rId18"/>
    <p:sldId id="329" r:id="rId19"/>
    <p:sldId id="321" r:id="rId20"/>
    <p:sldId id="330" r:id="rId21"/>
    <p:sldId id="314" r:id="rId22"/>
    <p:sldId id="323" r:id="rId23"/>
    <p:sldId id="322" r:id="rId24"/>
    <p:sldId id="317" r:id="rId25"/>
    <p:sldId id="315" r:id="rId26"/>
    <p:sldId id="299" r:id="rId27"/>
    <p:sldId id="301" r:id="rId28"/>
    <p:sldId id="302" r:id="rId29"/>
    <p:sldId id="303" r:id="rId30"/>
    <p:sldId id="324" r:id="rId31"/>
    <p:sldId id="311" r:id="rId32"/>
    <p:sldId id="312" r:id="rId33"/>
    <p:sldId id="325" r:id="rId34"/>
    <p:sldId id="313" r:id="rId35"/>
    <p:sldId id="305" r:id="rId36"/>
    <p:sldId id="28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D24726"/>
    <a:srgbClr val="D2B4A6"/>
    <a:srgbClr val="734F29"/>
    <a:srgbClr val="DD462F"/>
    <a:srgbClr val="AEB785"/>
    <a:srgbClr val="EFD5A2"/>
    <a:srgbClr val="3B3026"/>
    <a:srgbClr val="ECE1CA"/>
    <a:srgbClr val="795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79174" autoAdjust="0"/>
  </p:normalViewPr>
  <p:slideViewPr>
    <p:cSldViewPr snapToGrid="0">
      <p:cViewPr varScale="1">
        <p:scale>
          <a:sx n="70" d="100"/>
          <a:sy n="70" d="100"/>
        </p:scale>
        <p:origin x="111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C775F-2B4A-4F1D-92DA-7F431A502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99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0FB1D-3990-468A-B796-97B7055E039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675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0FB1D-3990-468A-B796-97B7055E039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66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Click to edit Master text styles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t>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Research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Module 2.1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Module Discusses…</a:t>
            </a:r>
            <a:endParaRPr lang="en-US" b="1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71955" y="4920754"/>
            <a:ext cx="2709407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 smtClean="0">
                <a:latin typeface="+mn-lt"/>
              </a:rPr>
              <a:t>Classification of Designs</a:t>
            </a:r>
            <a:endParaRPr lang="en-US" sz="3200" i="1" dirty="0">
              <a:latin typeface="+mn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999505" y="2060780"/>
            <a:ext cx="0" cy="4358640"/>
          </a:xfrm>
          <a:prstGeom prst="line">
            <a:avLst/>
          </a:prstGeom>
          <a:ln w="762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163340" y="2060780"/>
            <a:ext cx="0" cy="4358640"/>
          </a:xfrm>
          <a:prstGeom prst="line">
            <a:avLst/>
          </a:prstGeom>
          <a:ln w="762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 txBox="1">
            <a:spLocks/>
          </p:cNvSpPr>
          <p:nvPr/>
        </p:nvSpPr>
        <p:spPr>
          <a:xfrm>
            <a:off x="4632590" y="4920754"/>
            <a:ext cx="2897763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 smtClean="0">
                <a:latin typeface="+mn-lt"/>
              </a:rPr>
              <a:t>Modes of Data Collection</a:t>
            </a:r>
            <a:endParaRPr lang="en-US" sz="3200" i="1" dirty="0">
              <a:latin typeface="+mn-lt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630982" y="4920754"/>
            <a:ext cx="2917134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i="1" dirty="0" smtClean="0">
                <a:latin typeface="+mn-lt"/>
              </a:rPr>
              <a:t>Survey Research</a:t>
            </a:r>
            <a:endParaRPr lang="en-US" sz="3200" i="1" dirty="0">
              <a:latin typeface="+mn-lt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4531" y="2309654"/>
            <a:ext cx="2190037" cy="220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3077" y="2294512"/>
            <a:ext cx="2398512" cy="239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282" y="2406531"/>
            <a:ext cx="2097729" cy="2097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393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6028267" y="2402237"/>
            <a:ext cx="5859506" cy="2187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The blueprint for fulfilling research objectives; expressing </a:t>
            </a:r>
            <a:r>
              <a:rPr lang="en-US" b="1" dirty="0" smtClean="0"/>
              <a:t>the </a:t>
            </a:r>
            <a:r>
              <a:rPr lang="en-US" b="1" dirty="0"/>
              <a:t>structure of the research and the plan </a:t>
            </a:r>
            <a:r>
              <a:rPr lang="en-US" b="1" dirty="0" smtClean="0"/>
              <a:t>for </a:t>
            </a:r>
            <a:r>
              <a:rPr lang="en-US" b="1" dirty="0"/>
              <a:t>carrying out </a:t>
            </a:r>
            <a:r>
              <a:rPr lang="en-US" b="1" dirty="0" smtClean="0"/>
              <a:t>the investigation empirically.</a:t>
            </a: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93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Essentials of Research Design</a:t>
            </a:r>
            <a:endParaRPr lang="en-US" b="1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838201" y="1825625"/>
            <a:ext cx="10574214" cy="4351338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An activity- and time-based plan.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 plan always based on the research question.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 guide for selecting sources and types of information.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 framework for specifying the relationship among variables.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 procedural outline for every research activity.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77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868692" cy="2187226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Design Classifications</a:t>
            </a:r>
            <a:endParaRPr lang="en-US" sz="4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400799" y="4040488"/>
            <a:ext cx="5662245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i="1" dirty="0" smtClean="0">
                <a:solidFill>
                  <a:prstClr val="white"/>
                </a:solidFill>
                <a:latin typeface="Segoe UI"/>
              </a:rPr>
              <a:t>The Different Types of Research Designs</a:t>
            </a:r>
            <a:endParaRPr lang="en-US" sz="2000" i="1" dirty="0">
              <a:solidFill>
                <a:prstClr val="white"/>
              </a:solidFill>
              <a:latin typeface="Segoe UI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435969" y="3956539"/>
            <a:ext cx="529296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34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rgbClr val="0070C0"/>
                </a:solidFill>
              </a:rPr>
              <a:t>Exploratory </a:t>
            </a:r>
            <a:r>
              <a:rPr lang="en-US" b="1" dirty="0">
                <a:solidFill>
                  <a:srgbClr val="0070C0"/>
                </a:solidFill>
              </a:rPr>
              <a:t>VS Formal </a:t>
            </a:r>
            <a:r>
              <a:rPr lang="en-US" b="1" dirty="0" smtClean="0">
                <a:solidFill>
                  <a:srgbClr val="0070C0"/>
                </a:solidFill>
              </a:rPr>
              <a:t>Design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143627" cy="5323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solidFill>
                  <a:schemeClr val="tx1"/>
                </a:solidFill>
              </a:rPr>
              <a:t>Exploratory </a:t>
            </a:r>
            <a:r>
              <a:rPr lang="en-US" sz="2400" b="1" i="1" dirty="0" smtClean="0">
                <a:solidFill>
                  <a:schemeClr val="tx1"/>
                </a:solidFill>
              </a:rPr>
              <a:t>Studies </a:t>
            </a:r>
          </a:p>
          <a:p>
            <a:pPr lvl="1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Used </a:t>
            </a:r>
            <a:r>
              <a:rPr lang="en-US" sz="2000" i="1" dirty="0">
                <a:solidFill>
                  <a:schemeClr val="tx1"/>
                </a:solidFill>
              </a:rPr>
              <a:t>when the research question is </a:t>
            </a:r>
            <a:r>
              <a:rPr lang="en-US" sz="2000" i="1" dirty="0" smtClean="0">
                <a:solidFill>
                  <a:schemeClr val="tx1"/>
                </a:solidFill>
              </a:rPr>
              <a:t>undetermined</a:t>
            </a:r>
            <a:r>
              <a:rPr lang="en-US" sz="2000" i="1" dirty="0">
                <a:solidFill>
                  <a:schemeClr val="tx1"/>
                </a:solidFill>
              </a:rPr>
              <a:t>. The goal of exploration is to develop hypotheses or questions for future research. </a:t>
            </a:r>
            <a:endParaRPr lang="en-US" sz="2000" i="1" dirty="0" smtClean="0">
              <a:solidFill>
                <a:schemeClr val="tx1"/>
              </a:solidFill>
            </a:endParaRPr>
          </a:p>
          <a:p>
            <a:pPr marL="228600" lvl="1">
              <a:lnSpc>
                <a:spcPct val="150000"/>
              </a:lnSpc>
            </a:pPr>
            <a:r>
              <a:rPr lang="en-US" sz="2400" b="1" i="1">
                <a:solidFill>
                  <a:schemeClr val="tx1"/>
                </a:solidFill>
              </a:rPr>
              <a:t>Formal </a:t>
            </a:r>
            <a:r>
              <a:rPr lang="en-US" sz="2400" b="1" i="1" smtClean="0">
                <a:solidFill>
                  <a:schemeClr val="tx1"/>
                </a:solidFill>
              </a:rPr>
              <a:t>Studies</a:t>
            </a:r>
            <a:endParaRPr lang="en-US" sz="2400" b="1" i="1" dirty="0" smtClean="0">
              <a:solidFill>
                <a:schemeClr val="tx1"/>
              </a:solidFill>
            </a:endParaRPr>
          </a:p>
          <a:p>
            <a:pPr marL="685800" lvl="2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Used </a:t>
            </a:r>
            <a:r>
              <a:rPr lang="en-US" sz="2000" i="1" dirty="0">
                <a:solidFill>
                  <a:schemeClr val="tx1"/>
                </a:solidFill>
              </a:rPr>
              <a:t>when the research question is fully developed and there are hypotheses to be examined. </a:t>
            </a:r>
          </a:p>
          <a:p>
            <a:pPr marL="685800" lvl="2">
              <a:lnSpc>
                <a:spcPct val="150000"/>
              </a:lnSpc>
            </a:pPr>
            <a:endParaRPr lang="en-US" sz="2400" i="1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sz="24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04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216306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Monitoring </a:t>
            </a:r>
            <a:r>
              <a:rPr lang="en-US" b="1" dirty="0">
                <a:solidFill>
                  <a:srgbClr val="0070C0"/>
                </a:solidFill>
              </a:rPr>
              <a:t>VS </a:t>
            </a:r>
            <a:r>
              <a:rPr lang="en-US" b="1" dirty="0" smtClean="0">
                <a:solidFill>
                  <a:srgbClr val="0070C0"/>
                </a:solidFill>
              </a:rPr>
              <a:t>Communicating </a:t>
            </a:r>
            <a:r>
              <a:rPr lang="en-US" b="1" dirty="0">
                <a:solidFill>
                  <a:srgbClr val="0070C0"/>
                </a:solidFill>
              </a:rPr>
              <a:t>Design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008813" cy="5323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 smtClean="0">
                <a:solidFill>
                  <a:schemeClr val="tx1"/>
                </a:solidFill>
              </a:rPr>
              <a:t>Monitoring Studies </a:t>
            </a:r>
          </a:p>
          <a:p>
            <a:pPr lvl="1">
              <a:lnSpc>
                <a:spcPct val="150000"/>
              </a:lnSpc>
            </a:pPr>
            <a:r>
              <a:rPr lang="en-US" sz="2000" i="1" dirty="0">
                <a:solidFill>
                  <a:schemeClr val="tx1"/>
                </a:solidFill>
              </a:rPr>
              <a:t>includes studies in which the researcher inspects the activities of a subject or the nature of some material, without attempting to elicit responses from anyone. </a:t>
            </a:r>
          </a:p>
          <a:p>
            <a:pPr marL="228600" lvl="1">
              <a:lnSpc>
                <a:spcPct val="150000"/>
              </a:lnSpc>
            </a:pPr>
            <a:r>
              <a:rPr lang="en-US" sz="2400" b="1" i="1" dirty="0" smtClean="0">
                <a:solidFill>
                  <a:schemeClr val="tx1"/>
                </a:solidFill>
              </a:rPr>
              <a:t>Communication Studies</a:t>
            </a:r>
          </a:p>
          <a:p>
            <a:pPr marL="685800" lvl="2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studies where the </a:t>
            </a:r>
            <a:r>
              <a:rPr lang="en-US" sz="2000" i="1" dirty="0">
                <a:solidFill>
                  <a:schemeClr val="tx1"/>
                </a:solidFill>
              </a:rPr>
              <a:t>researcher questions the subjects and collects their responses by personal or impersonal means.</a:t>
            </a:r>
          </a:p>
          <a:p>
            <a:pPr marL="685800" lvl="2">
              <a:lnSpc>
                <a:spcPct val="150000"/>
              </a:lnSpc>
            </a:pPr>
            <a:endParaRPr lang="en-US" sz="2400" i="1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sz="24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815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216306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Cross Sectional VS Longitudinal Design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008813" cy="5323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 smtClean="0">
                <a:solidFill>
                  <a:schemeClr val="tx1"/>
                </a:solidFill>
              </a:rPr>
              <a:t>Cross Sectional Studies </a:t>
            </a:r>
          </a:p>
          <a:p>
            <a:pPr lvl="1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a </a:t>
            </a:r>
            <a:r>
              <a:rPr lang="en-US" sz="2000" i="1" dirty="0">
                <a:solidFill>
                  <a:schemeClr val="tx1"/>
                </a:solidFill>
              </a:rPr>
              <a:t>study in which various segments of a population are sampled </a:t>
            </a:r>
            <a:r>
              <a:rPr lang="en-US" sz="2000" i="1" dirty="0" smtClean="0">
                <a:solidFill>
                  <a:schemeClr val="tx1"/>
                </a:solidFill>
              </a:rPr>
              <a:t>and data </a:t>
            </a:r>
            <a:r>
              <a:rPr lang="en-US" sz="2000" i="1" dirty="0">
                <a:solidFill>
                  <a:schemeClr val="tx1"/>
                </a:solidFill>
              </a:rPr>
              <a:t>are collected at a single moment in time.</a:t>
            </a:r>
          </a:p>
          <a:p>
            <a:pPr marL="228600" lvl="1">
              <a:lnSpc>
                <a:spcPct val="150000"/>
              </a:lnSpc>
            </a:pPr>
            <a:r>
              <a:rPr lang="en-US" sz="2400" b="1" i="1" dirty="0" smtClean="0">
                <a:solidFill>
                  <a:schemeClr val="tx1"/>
                </a:solidFill>
              </a:rPr>
              <a:t>Longitudinal Studies</a:t>
            </a:r>
          </a:p>
          <a:p>
            <a:pPr marL="685800" lvl="2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a </a:t>
            </a:r>
            <a:r>
              <a:rPr lang="en-US" sz="2000" i="1" dirty="0">
                <a:solidFill>
                  <a:schemeClr val="tx1"/>
                </a:solidFill>
              </a:rPr>
              <a:t>survey of respondents at different times, thus allowing analysis of changes over </a:t>
            </a:r>
            <a:r>
              <a:rPr lang="en-US" sz="2000" i="1" dirty="0" smtClean="0">
                <a:solidFill>
                  <a:schemeClr val="tx1"/>
                </a:solidFill>
              </a:rPr>
              <a:t>time. The method is usually used for tracking studies that compare </a:t>
            </a:r>
            <a:r>
              <a:rPr lang="en-US" sz="2000" i="1" dirty="0">
                <a:solidFill>
                  <a:schemeClr val="tx1"/>
                </a:solidFill>
              </a:rPr>
              <a:t>trends and identify </a:t>
            </a:r>
            <a:r>
              <a:rPr lang="en-US" sz="2000" i="1" dirty="0" smtClean="0">
                <a:solidFill>
                  <a:schemeClr val="tx1"/>
                </a:solidFill>
              </a:rPr>
              <a:t>changes over time.</a:t>
            </a:r>
            <a:endParaRPr lang="en-US" sz="2400" i="1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sz="24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15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49071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Contrived </a:t>
            </a:r>
            <a:r>
              <a:rPr lang="en-US" b="1" dirty="0">
                <a:solidFill>
                  <a:srgbClr val="0070C0"/>
                </a:solidFill>
              </a:rPr>
              <a:t>VS </a:t>
            </a:r>
            <a:r>
              <a:rPr lang="en-US" b="1" dirty="0" smtClean="0">
                <a:solidFill>
                  <a:srgbClr val="0070C0"/>
                </a:solidFill>
              </a:rPr>
              <a:t>Non-contrived </a:t>
            </a:r>
            <a:r>
              <a:rPr lang="en-US" b="1" dirty="0">
                <a:solidFill>
                  <a:srgbClr val="0070C0"/>
                </a:solidFill>
              </a:rPr>
              <a:t>Design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008813" cy="5323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solidFill>
                  <a:schemeClr val="tx1"/>
                </a:solidFill>
              </a:rPr>
              <a:t>Contrived </a:t>
            </a:r>
            <a:r>
              <a:rPr lang="en-US" sz="2400" b="1" i="1" dirty="0" smtClean="0">
                <a:solidFill>
                  <a:schemeClr val="tx1"/>
                </a:solidFill>
              </a:rPr>
              <a:t>Studies </a:t>
            </a:r>
          </a:p>
          <a:p>
            <a:pPr lvl="1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the </a:t>
            </a:r>
            <a:r>
              <a:rPr lang="en-US" sz="2000" i="1" dirty="0">
                <a:solidFill>
                  <a:schemeClr val="tx1"/>
                </a:solidFill>
              </a:rPr>
              <a:t>studies </a:t>
            </a:r>
            <a:r>
              <a:rPr lang="en-US" sz="2000" i="1" dirty="0" smtClean="0">
                <a:solidFill>
                  <a:schemeClr val="tx1"/>
                </a:solidFill>
              </a:rPr>
              <a:t>carried out under artificial settings, that do </a:t>
            </a:r>
            <a:r>
              <a:rPr lang="en-US" sz="2000" i="1" dirty="0">
                <a:solidFill>
                  <a:schemeClr val="tx1"/>
                </a:solidFill>
              </a:rPr>
              <a:t>not simulate actual environmental </a:t>
            </a:r>
            <a:r>
              <a:rPr lang="en-US" sz="2000" i="1" dirty="0" smtClean="0">
                <a:solidFill>
                  <a:schemeClr val="tx1"/>
                </a:solidFill>
              </a:rPr>
              <a:t>conditions, for example: lab experiments. </a:t>
            </a:r>
          </a:p>
          <a:p>
            <a:pPr marL="228600" lvl="1">
              <a:lnSpc>
                <a:spcPct val="150000"/>
              </a:lnSpc>
            </a:pPr>
            <a:r>
              <a:rPr lang="en-US" sz="2400" b="1" i="1" dirty="0" smtClean="0">
                <a:solidFill>
                  <a:schemeClr val="tx1"/>
                </a:solidFill>
              </a:rPr>
              <a:t>Non-contrived Studies</a:t>
            </a:r>
          </a:p>
          <a:p>
            <a:pPr marL="685800" lvl="2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studies </a:t>
            </a:r>
            <a:r>
              <a:rPr lang="en-US" sz="2000" i="1" dirty="0">
                <a:solidFill>
                  <a:schemeClr val="tx1"/>
                </a:solidFill>
              </a:rPr>
              <a:t>in which the researcher inspects the activities of a subject </a:t>
            </a:r>
            <a:r>
              <a:rPr lang="en-US" sz="2000" i="1" dirty="0" smtClean="0">
                <a:solidFill>
                  <a:schemeClr val="tx1"/>
                </a:solidFill>
              </a:rPr>
              <a:t>without </a:t>
            </a:r>
            <a:r>
              <a:rPr lang="en-US" sz="2000" i="1" dirty="0">
                <a:solidFill>
                  <a:schemeClr val="tx1"/>
                </a:solidFill>
              </a:rPr>
              <a:t>attempting to </a:t>
            </a:r>
            <a:r>
              <a:rPr lang="en-US" sz="2000" i="1" dirty="0" smtClean="0">
                <a:solidFill>
                  <a:schemeClr val="tx1"/>
                </a:solidFill>
              </a:rPr>
              <a:t>change its natural environment. </a:t>
            </a:r>
            <a:endParaRPr lang="en-US" sz="2000" i="1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sz="24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68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49071" cy="16002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Quantitative VS Qualitative </a:t>
            </a:r>
            <a:r>
              <a:rPr lang="en-US" b="1" dirty="0">
                <a:solidFill>
                  <a:srgbClr val="0070C0"/>
                </a:solidFill>
              </a:rPr>
              <a:t>Design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008813" cy="5323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>
                <a:solidFill>
                  <a:schemeClr val="tx1"/>
                </a:solidFill>
              </a:rPr>
              <a:t>Quantitative </a:t>
            </a:r>
            <a:r>
              <a:rPr lang="en-US" sz="2400" b="1" i="1" dirty="0" smtClean="0">
                <a:solidFill>
                  <a:schemeClr val="tx1"/>
                </a:solidFill>
              </a:rPr>
              <a:t>Studies </a:t>
            </a:r>
          </a:p>
          <a:p>
            <a:pPr lvl="1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a </a:t>
            </a:r>
            <a:r>
              <a:rPr lang="en-US" sz="2000" i="1" dirty="0">
                <a:solidFill>
                  <a:schemeClr val="tx1"/>
                </a:solidFill>
              </a:rPr>
              <a:t>statistical study </a:t>
            </a:r>
            <a:r>
              <a:rPr lang="en-US" sz="2000" i="1" dirty="0" smtClean="0">
                <a:solidFill>
                  <a:schemeClr val="tx1"/>
                </a:solidFill>
              </a:rPr>
              <a:t>designed to </a:t>
            </a:r>
            <a:r>
              <a:rPr lang="en-US" sz="2000" i="1" dirty="0">
                <a:solidFill>
                  <a:schemeClr val="tx1"/>
                </a:solidFill>
              </a:rPr>
              <a:t>capture a population’s characteristics by making inferences from a </a:t>
            </a:r>
            <a:r>
              <a:rPr lang="en-US" sz="2000" i="1" dirty="0" smtClean="0">
                <a:solidFill>
                  <a:schemeClr val="tx1"/>
                </a:solidFill>
              </a:rPr>
              <a:t>sample and </a:t>
            </a:r>
            <a:r>
              <a:rPr lang="en-US" sz="2000" i="1" dirty="0">
                <a:solidFill>
                  <a:schemeClr val="tx1"/>
                </a:solidFill>
              </a:rPr>
              <a:t>then testing resulting hypotheses. </a:t>
            </a:r>
            <a:r>
              <a:rPr lang="en-US" sz="2000" i="1" dirty="0" smtClean="0">
                <a:solidFill>
                  <a:schemeClr val="tx1"/>
                </a:solidFill>
              </a:rPr>
              <a:t>It involves the </a:t>
            </a:r>
            <a:r>
              <a:rPr lang="en-US" sz="2000" i="1" dirty="0">
                <a:solidFill>
                  <a:schemeClr val="tx1"/>
                </a:solidFill>
              </a:rPr>
              <a:t>precise count of some behavior, knowledge, opinion or attitude.</a:t>
            </a:r>
          </a:p>
          <a:p>
            <a:pPr marL="228600" lvl="1">
              <a:lnSpc>
                <a:spcPct val="150000"/>
              </a:lnSpc>
            </a:pPr>
            <a:r>
              <a:rPr lang="en-US" sz="2400" b="1" i="1" dirty="0">
                <a:solidFill>
                  <a:schemeClr val="tx1"/>
                </a:solidFill>
              </a:rPr>
              <a:t>Qualitative </a:t>
            </a:r>
            <a:r>
              <a:rPr lang="en-US" sz="2400" b="1" i="1" dirty="0" smtClean="0">
                <a:solidFill>
                  <a:schemeClr val="tx1"/>
                </a:solidFill>
              </a:rPr>
              <a:t>Studies</a:t>
            </a:r>
          </a:p>
          <a:p>
            <a:pPr marL="685800" lvl="2">
              <a:lnSpc>
                <a:spcPct val="150000"/>
              </a:lnSpc>
            </a:pPr>
            <a:r>
              <a:rPr lang="en-US" sz="2000" i="1" dirty="0" smtClean="0">
                <a:solidFill>
                  <a:schemeClr val="tx1"/>
                </a:solidFill>
              </a:rPr>
              <a:t>a study that emphasizes </a:t>
            </a:r>
            <a:r>
              <a:rPr lang="en-US" sz="2000" i="1" dirty="0">
                <a:solidFill>
                  <a:schemeClr val="tx1"/>
                </a:solidFill>
              </a:rPr>
              <a:t>contextual analysis of a few events or conditions and their interrelations. </a:t>
            </a:r>
            <a:r>
              <a:rPr lang="en-US" sz="2000" i="1" dirty="0" smtClean="0">
                <a:solidFill>
                  <a:schemeClr val="tx1"/>
                </a:solidFill>
              </a:rPr>
              <a:t>Sometimes </a:t>
            </a:r>
            <a:r>
              <a:rPr lang="en-US" sz="2000" i="1" dirty="0">
                <a:solidFill>
                  <a:schemeClr val="tx1"/>
                </a:solidFill>
              </a:rPr>
              <a:t>called interpretive </a:t>
            </a:r>
            <a:r>
              <a:rPr lang="en-US" sz="2000" i="1" dirty="0" smtClean="0">
                <a:solidFill>
                  <a:schemeClr val="tx1"/>
                </a:solidFill>
              </a:rPr>
              <a:t>research, </a:t>
            </a:r>
            <a:r>
              <a:rPr lang="en-US" sz="2000" i="1" dirty="0">
                <a:solidFill>
                  <a:schemeClr val="tx1"/>
                </a:solidFill>
              </a:rPr>
              <a:t>it seeks to develop understanding through detailed description. </a:t>
            </a:r>
            <a:endParaRPr lang="en-US" sz="2400" i="1" dirty="0">
              <a:solidFill>
                <a:schemeClr val="tx1"/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US" sz="24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61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641536"/>
              </p:ext>
            </p:extLst>
          </p:nvPr>
        </p:nvGraphicFramePr>
        <p:xfrm>
          <a:off x="290481" y="363071"/>
          <a:ext cx="11611038" cy="61318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05519"/>
                <a:gridCol w="5805519"/>
              </a:tblGrid>
              <a:tr h="6018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Quantitative Research Designs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Qualitative Research Designs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rgbClr val="00B0F0"/>
                    </a:solidFill>
                  </a:tcPr>
                </a:tc>
              </a:tr>
              <a:tr h="6207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Reality </a:t>
                      </a:r>
                      <a:r>
                        <a:rPr lang="en-US" sz="1800" i="1" dirty="0">
                          <a:effectLst/>
                        </a:rPr>
                        <a:t>is objective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Reality </a:t>
                      </a:r>
                      <a:r>
                        <a:rPr lang="en-US" sz="1800" i="1" dirty="0">
                          <a:effectLst/>
                        </a:rPr>
                        <a:t>is socially constructed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</a:tr>
              <a:tr h="6207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Reality </a:t>
                      </a:r>
                      <a:r>
                        <a:rPr lang="en-US" sz="1800" i="1" dirty="0">
                          <a:effectLst/>
                        </a:rPr>
                        <a:t>is context free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Reality </a:t>
                      </a:r>
                      <a:r>
                        <a:rPr lang="en-US" sz="1800" i="1" dirty="0">
                          <a:effectLst/>
                        </a:rPr>
                        <a:t>is context interrelated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07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Reasoning </a:t>
                      </a:r>
                      <a:r>
                        <a:rPr lang="en-US" sz="1800" i="1" dirty="0">
                          <a:effectLst/>
                        </a:rPr>
                        <a:t>is deductive and inductive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Reasoning </a:t>
                      </a:r>
                      <a:r>
                        <a:rPr lang="en-US" sz="1800" i="1" dirty="0">
                          <a:effectLst/>
                        </a:rPr>
                        <a:t>is inductive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</a:tr>
              <a:tr h="6207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Tests </a:t>
                      </a:r>
                      <a:r>
                        <a:rPr lang="en-US" sz="1800" i="1" dirty="0">
                          <a:effectLst/>
                        </a:rPr>
                        <a:t>theory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Develops </a:t>
                      </a:r>
                      <a:r>
                        <a:rPr lang="en-US" sz="1800" i="1" dirty="0">
                          <a:effectLst/>
                        </a:rPr>
                        <a:t>theory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07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Designed </a:t>
                      </a:r>
                      <a:r>
                        <a:rPr lang="en-US" sz="1800" i="1" dirty="0">
                          <a:effectLst/>
                        </a:rPr>
                        <a:t>to measure variables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Designed </a:t>
                      </a:r>
                      <a:r>
                        <a:rPr lang="en-US" sz="1800" i="1" dirty="0">
                          <a:effectLst/>
                        </a:rPr>
                        <a:t>to elicit meaning of concepts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</a:tr>
              <a:tr h="6207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>
                          <a:effectLst/>
                        </a:rPr>
                        <a:t>Outcome oriented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>
                          <a:effectLst/>
                        </a:rPr>
                        <a:t>Process oriented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18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Aims is precise </a:t>
                      </a:r>
                      <a:r>
                        <a:rPr lang="en-US" sz="1800" i="1" dirty="0">
                          <a:effectLst/>
                        </a:rPr>
                        <a:t>measurement of variables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 smtClean="0">
                          <a:effectLst/>
                        </a:rPr>
                        <a:t>Aim is to generate </a:t>
                      </a:r>
                      <a:r>
                        <a:rPr lang="en-US" sz="1800" i="1" dirty="0">
                          <a:effectLst/>
                        </a:rPr>
                        <a:t>rich descriptions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</a:tr>
              <a:tr h="6018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>
                          <a:effectLst/>
                        </a:rPr>
                        <a:t>Basic element of analysis is numbers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>
                          <a:effectLst/>
                        </a:rPr>
                        <a:t>Basic element of analysis is words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018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>
                          <a:effectLst/>
                        </a:rPr>
                        <a:t>Emphasizes </a:t>
                      </a:r>
                      <a:r>
                        <a:rPr lang="en-US" sz="1800" i="1" dirty="0" smtClean="0">
                          <a:effectLst/>
                        </a:rPr>
                        <a:t>control </a:t>
                      </a:r>
                      <a:r>
                        <a:rPr lang="en-US" sz="1800" i="1" dirty="0">
                          <a:effectLst/>
                        </a:rPr>
                        <a:t>of error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800" i="1" dirty="0">
                          <a:effectLst/>
                        </a:rPr>
                        <a:t>Emphasizes trustworthiness of findings</a:t>
                      </a:r>
                      <a:endParaRPr lang="en-US" sz="1800" i="1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1324" marR="81324" marT="40662" marB="40662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30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64" y="755405"/>
            <a:ext cx="7753814" cy="5575056"/>
          </a:xfrm>
          <a:prstGeom prst="rect">
            <a:avLst/>
          </a:prstGeo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 smtClean="0">
                <a:solidFill>
                  <a:srgbClr val="0070C0"/>
                </a:solidFill>
              </a:rPr>
              <a:t>Quantitative Research Example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4184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19" y="510688"/>
            <a:ext cx="7036922" cy="5960452"/>
          </a:xfrm>
          <a:prstGeom prst="rect">
            <a:avLst/>
          </a:prstGeom>
        </p:spPr>
      </p:pic>
      <p:sp>
        <p:nvSpPr>
          <p:cNvPr id="3" name="Title 4"/>
          <p:cNvSpPr txBox="1">
            <a:spLocks/>
          </p:cNvSpPr>
          <p:nvPr/>
        </p:nvSpPr>
        <p:spPr>
          <a:xfrm>
            <a:off x="7831913" y="5029201"/>
            <a:ext cx="4149071" cy="1600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 smtClean="0">
                <a:solidFill>
                  <a:srgbClr val="0070C0"/>
                </a:solidFill>
              </a:rPr>
              <a:t>Qualitative Research Example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23412" y="6224265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12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570272" y="2402237"/>
            <a:ext cx="6827917" cy="2187226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Data Collection Methods</a:t>
            </a:r>
            <a:endParaRPr lang="en-US" sz="4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647764" y="4040488"/>
            <a:ext cx="5662245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i="1" dirty="0" smtClean="0">
                <a:solidFill>
                  <a:prstClr val="white"/>
                </a:solidFill>
                <a:latin typeface="Segoe UI"/>
              </a:rPr>
              <a:t>Primary &amp; Secondary Data Collection</a:t>
            </a:r>
            <a:endParaRPr lang="en-US" sz="2000" i="1" dirty="0">
              <a:solidFill>
                <a:prstClr val="white"/>
              </a:solidFill>
              <a:latin typeface="Segoe UI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709827" y="3956539"/>
            <a:ext cx="62849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49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Sources of Data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28" y="2498035"/>
            <a:ext cx="11162743" cy="306045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2923363"/>
            <a:ext cx="4762500" cy="2209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175" algn="ctr">
              <a:buNone/>
            </a:pPr>
            <a:r>
              <a:rPr lang="en-US" b="1" i="1" dirty="0">
                <a:latin typeface="+mn-lt"/>
              </a:rPr>
              <a:t>Secondary </a:t>
            </a:r>
            <a:r>
              <a:rPr lang="en-US" b="1" i="1" dirty="0" smtClean="0">
                <a:latin typeface="+mn-lt"/>
              </a:rPr>
              <a:t>Data </a:t>
            </a:r>
            <a:r>
              <a:rPr lang="en-US" i="1" dirty="0">
                <a:latin typeface="+mn-lt"/>
              </a:rPr>
              <a:t>information gathered from sources already </a:t>
            </a:r>
            <a:r>
              <a:rPr lang="en-US" i="1" dirty="0" smtClean="0">
                <a:latin typeface="+mn-lt"/>
              </a:rPr>
              <a:t>existing</a:t>
            </a:r>
            <a:endParaRPr lang="en-US" i="1" dirty="0">
              <a:latin typeface="+mn-lt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629400" y="2923363"/>
            <a:ext cx="4762500" cy="2209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175" algn="ctr">
              <a:buNone/>
            </a:pPr>
            <a:r>
              <a:rPr lang="en-US" b="1" i="1" dirty="0">
                <a:latin typeface="+mn-lt"/>
              </a:rPr>
              <a:t>Primary </a:t>
            </a:r>
            <a:r>
              <a:rPr lang="en-US" b="1" i="1" dirty="0" smtClean="0">
                <a:latin typeface="+mn-lt"/>
              </a:rPr>
              <a:t>Data</a:t>
            </a:r>
            <a:br>
              <a:rPr lang="en-US" b="1" i="1" dirty="0" smtClean="0">
                <a:latin typeface="+mn-lt"/>
              </a:rPr>
            </a:br>
            <a:r>
              <a:rPr lang="en-US" i="1" dirty="0" smtClean="0">
                <a:latin typeface="+mn-lt"/>
              </a:rPr>
              <a:t>information </a:t>
            </a:r>
            <a:r>
              <a:rPr lang="en-US" i="1" dirty="0">
                <a:latin typeface="+mn-lt"/>
              </a:rPr>
              <a:t>obtained ﬁrst-hand </a:t>
            </a:r>
            <a:r>
              <a:rPr lang="en-US" i="1" dirty="0" smtClean="0">
                <a:latin typeface="+mn-lt"/>
              </a:rPr>
              <a:t>for </a:t>
            </a:r>
            <a:r>
              <a:rPr lang="en-US" i="1" dirty="0">
                <a:latin typeface="+mn-lt"/>
              </a:rPr>
              <a:t>the </a:t>
            </a:r>
            <a:r>
              <a:rPr lang="en-US" i="1" dirty="0" smtClean="0">
                <a:latin typeface="+mn-lt"/>
              </a:rPr>
              <a:t>purpose </a:t>
            </a:r>
            <a:r>
              <a:rPr lang="en-US" i="1" dirty="0">
                <a:latin typeface="+mn-lt"/>
              </a:rPr>
              <a:t>of the </a:t>
            </a:r>
            <a:r>
              <a:rPr lang="en-US" i="1" dirty="0" smtClean="0">
                <a:latin typeface="+mn-lt"/>
              </a:rPr>
              <a:t>study</a:t>
            </a:r>
            <a:endParaRPr lang="en-US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941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49071" cy="16002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Secondary </a:t>
            </a:r>
            <a:r>
              <a:rPr lang="en-US" b="1" dirty="0" smtClean="0">
                <a:solidFill>
                  <a:srgbClr val="0070C0"/>
                </a:solidFill>
              </a:rPr>
              <a:t>Data Collection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008813" cy="53234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 smtClean="0">
                <a:solidFill>
                  <a:schemeClr val="tx1"/>
                </a:solidFill>
              </a:rPr>
              <a:t>Secondary </a:t>
            </a:r>
            <a:r>
              <a:rPr lang="en-US" sz="2400" dirty="0">
                <a:solidFill>
                  <a:schemeClr val="tx1"/>
                </a:solidFill>
              </a:rPr>
              <a:t>data </a:t>
            </a:r>
            <a:r>
              <a:rPr lang="en-US" sz="2400" dirty="0" smtClean="0">
                <a:solidFill>
                  <a:schemeClr val="tx1"/>
                </a:solidFill>
              </a:rPr>
              <a:t>comes from review </a:t>
            </a:r>
            <a:r>
              <a:rPr lang="en-US" sz="2400" dirty="0">
                <a:solidFill>
                  <a:schemeClr val="tx1"/>
                </a:solidFill>
              </a:rPr>
              <a:t>of books, journal articles, and professional literature that relate to the management dilemma.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Sources include: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i="1" dirty="0">
                <a:solidFill>
                  <a:schemeClr val="tx1"/>
                </a:solidFill>
              </a:rPr>
              <a:t>Encyclopedias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i="1" dirty="0">
                <a:solidFill>
                  <a:schemeClr val="tx1"/>
                </a:solidFill>
              </a:rPr>
              <a:t>Textbooks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i="1" dirty="0">
                <a:solidFill>
                  <a:schemeClr val="tx1"/>
                </a:solidFill>
              </a:rPr>
              <a:t>Handbooks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i="1" dirty="0">
                <a:solidFill>
                  <a:schemeClr val="tx1"/>
                </a:solidFill>
              </a:rPr>
              <a:t>Magazines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i="1" dirty="0">
                <a:solidFill>
                  <a:schemeClr val="tx1"/>
                </a:solidFill>
              </a:rPr>
              <a:t>Newspapers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i="1" dirty="0">
                <a:solidFill>
                  <a:schemeClr val="tx1"/>
                </a:solidFill>
              </a:rPr>
              <a:t>Newscasts </a:t>
            </a:r>
            <a:endParaRPr lang="en-US" sz="2200" i="1" dirty="0" smtClean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200" i="1" dirty="0" smtClean="0">
                <a:solidFill>
                  <a:schemeClr val="tx1"/>
                </a:solidFill>
              </a:rPr>
              <a:t>Web-published material</a:t>
            </a:r>
            <a:endParaRPr lang="en-US" sz="22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5961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rc 64"/>
          <p:cNvSpPr/>
          <p:nvPr/>
        </p:nvSpPr>
        <p:spPr>
          <a:xfrm>
            <a:off x="-3429001" y="0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 flipH="1">
            <a:off x="3138052" y="1238001"/>
            <a:ext cx="7564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Less Expensive &amp; Time Saving</a:t>
            </a:r>
            <a:endParaRPr lang="en-US" sz="2800" i="1" dirty="0"/>
          </a:p>
        </p:txBody>
      </p:sp>
      <p:sp>
        <p:nvSpPr>
          <p:cNvPr id="67" name="TextBox 66"/>
          <p:cNvSpPr txBox="1"/>
          <p:nvPr/>
        </p:nvSpPr>
        <p:spPr>
          <a:xfrm flipH="1">
            <a:off x="3627911" y="2515918"/>
            <a:ext cx="7564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Useful for Comparative Studies</a:t>
            </a:r>
            <a:endParaRPr lang="en-US" sz="2800" i="1" dirty="0"/>
          </a:p>
        </p:txBody>
      </p:sp>
      <p:sp>
        <p:nvSpPr>
          <p:cNvPr id="68" name="TextBox 67"/>
          <p:cNvSpPr txBox="1"/>
          <p:nvPr/>
        </p:nvSpPr>
        <p:spPr>
          <a:xfrm flipH="1">
            <a:off x="3627911" y="3793835"/>
            <a:ext cx="7564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May Lead to Unforeseen Discoveries</a:t>
            </a:r>
            <a:endParaRPr lang="en-US" sz="2800" i="1" dirty="0"/>
          </a:p>
        </p:txBody>
      </p:sp>
      <p:sp>
        <p:nvSpPr>
          <p:cNvPr id="69" name="TextBox 68"/>
          <p:cNvSpPr txBox="1"/>
          <p:nvPr/>
        </p:nvSpPr>
        <p:spPr>
          <a:xfrm flipH="1">
            <a:off x="3193471" y="5071752"/>
            <a:ext cx="6786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Permanently Available</a:t>
            </a:r>
            <a:endParaRPr lang="en-US" sz="2800" i="1" dirty="0"/>
          </a:p>
        </p:txBody>
      </p:sp>
      <p:sp>
        <p:nvSpPr>
          <p:cNvPr id="70" name="Oval 69"/>
          <p:cNvSpPr/>
          <p:nvPr/>
        </p:nvSpPr>
        <p:spPr>
          <a:xfrm>
            <a:off x="2721676" y="1370362"/>
            <a:ext cx="311727" cy="311727"/>
          </a:xfrm>
          <a:prstGeom prst="ellipse">
            <a:avLst/>
          </a:prstGeom>
          <a:solidFill>
            <a:srgbClr val="26AC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3220192" y="2638878"/>
            <a:ext cx="311727" cy="311727"/>
          </a:xfrm>
          <a:prstGeom prst="ellipse">
            <a:avLst/>
          </a:prstGeom>
          <a:solidFill>
            <a:srgbClr val="26AC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>
              <a:solidFill>
                <a:srgbClr val="26ACE2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3222174" y="3907394"/>
            <a:ext cx="311727" cy="311727"/>
          </a:xfrm>
          <a:prstGeom prst="ellipse">
            <a:avLst/>
          </a:prstGeom>
          <a:solidFill>
            <a:srgbClr val="26AC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>
              <a:solidFill>
                <a:srgbClr val="26ACE2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2733551" y="5175909"/>
            <a:ext cx="311727" cy="311727"/>
          </a:xfrm>
          <a:prstGeom prst="ellipse">
            <a:avLst/>
          </a:prstGeom>
          <a:solidFill>
            <a:srgbClr val="26AC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4" name="Arc 73"/>
          <p:cNvSpPr/>
          <p:nvPr/>
        </p:nvSpPr>
        <p:spPr>
          <a:xfrm>
            <a:off x="-1524000" y="1904999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5" name="Group 24"/>
          <p:cNvGrpSpPr/>
          <p:nvPr/>
        </p:nvGrpSpPr>
        <p:grpSpPr>
          <a:xfrm rot="5400000">
            <a:off x="-3129150" y="3314699"/>
            <a:ext cx="6246420" cy="228600"/>
            <a:chOff x="-3200400" y="3314700"/>
            <a:chExt cx="6246420" cy="228600"/>
          </a:xfrm>
        </p:grpSpPr>
        <p:sp>
          <p:nvSpPr>
            <p:cNvPr id="76" name="Rounded Rectangle 75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1023289" y="0"/>
            <a:ext cx="822722" cy="6858000"/>
            <a:chOff x="11192494" y="0"/>
            <a:chExt cx="822722" cy="6858001"/>
          </a:xfrm>
          <a:solidFill>
            <a:srgbClr val="26ACE2"/>
          </a:solidFill>
        </p:grpSpPr>
        <p:sp>
          <p:nvSpPr>
            <p:cNvPr id="79" name="Rectangle 78"/>
            <p:cNvSpPr/>
            <p:nvPr/>
          </p:nvSpPr>
          <p:spPr>
            <a:xfrm>
              <a:off x="11192494" y="0"/>
              <a:ext cx="822722" cy="68580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80" name="TextBox 79"/>
            <p:cNvSpPr txBox="1"/>
            <p:nvPr/>
          </p:nvSpPr>
          <p:spPr>
            <a:xfrm rot="5400000">
              <a:off x="8174349" y="3136613"/>
              <a:ext cx="6858001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i="1" dirty="0" smtClean="0">
                  <a:solidFill>
                    <a:schemeClr val="bg1"/>
                  </a:solidFill>
                </a:rPr>
                <a:t>Advantages of Secondary Data</a:t>
              </a:r>
              <a:endParaRPr lang="en-US" sz="32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881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49071" cy="16002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Primary </a:t>
            </a:r>
            <a:r>
              <a:rPr lang="en-US" b="1" dirty="0" smtClean="0">
                <a:solidFill>
                  <a:srgbClr val="0070C0"/>
                </a:solidFill>
              </a:rPr>
              <a:t>Data Collection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008813" cy="53234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Primary data includes original works of research or raw data that is collected particularly for a given study.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Methods include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200" i="1" dirty="0" smtClean="0">
                <a:solidFill>
                  <a:schemeClr val="tx1"/>
                </a:solidFill>
              </a:rPr>
              <a:t>Survey</a:t>
            </a:r>
            <a:endParaRPr lang="fr-FR" sz="2200" i="1" dirty="0">
              <a:solidFill>
                <a:schemeClr val="tx1"/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200" i="1" dirty="0" smtClean="0">
                <a:solidFill>
                  <a:schemeClr val="tx1"/>
                </a:solidFill>
              </a:rPr>
              <a:t>Observations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200" i="1" dirty="0" smtClean="0">
                <a:solidFill>
                  <a:schemeClr val="tx1"/>
                </a:solidFill>
              </a:rPr>
              <a:t>Experiments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200" i="1" dirty="0" smtClean="0">
                <a:solidFill>
                  <a:schemeClr val="tx1"/>
                </a:solidFill>
              </a:rPr>
              <a:t>Focus </a:t>
            </a:r>
            <a:r>
              <a:rPr lang="fr-FR" sz="2200" i="1" dirty="0">
                <a:solidFill>
                  <a:schemeClr val="tx1"/>
                </a:solidFill>
              </a:rPr>
              <a:t>groups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fr-FR" sz="2200" i="1" dirty="0">
                <a:solidFill>
                  <a:schemeClr val="tx1"/>
                </a:solidFill>
              </a:rPr>
              <a:t>Projective </a:t>
            </a:r>
            <a:r>
              <a:rPr lang="en-US" sz="2200" i="1" dirty="0" smtClean="0">
                <a:solidFill>
                  <a:schemeClr val="tx1"/>
                </a:solidFill>
              </a:rPr>
              <a:t>Techniques</a:t>
            </a:r>
            <a:endParaRPr lang="en-US" sz="22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387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rc 64"/>
          <p:cNvSpPr/>
          <p:nvPr/>
        </p:nvSpPr>
        <p:spPr>
          <a:xfrm>
            <a:off x="-3429001" y="0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 flipH="1">
            <a:off x="3138052" y="1238001"/>
            <a:ext cx="7564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Recent</a:t>
            </a:r>
            <a:endParaRPr lang="en-US" sz="2800" i="1" dirty="0"/>
          </a:p>
        </p:txBody>
      </p:sp>
      <p:sp>
        <p:nvSpPr>
          <p:cNvPr id="67" name="TextBox 66"/>
          <p:cNvSpPr txBox="1"/>
          <p:nvPr/>
        </p:nvSpPr>
        <p:spPr>
          <a:xfrm flipH="1">
            <a:off x="3627911" y="2515918"/>
            <a:ext cx="7564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Relevant to the Study</a:t>
            </a:r>
            <a:endParaRPr lang="en-US" sz="2800" i="1" dirty="0"/>
          </a:p>
        </p:txBody>
      </p:sp>
      <p:sp>
        <p:nvSpPr>
          <p:cNvPr id="68" name="TextBox 67"/>
          <p:cNvSpPr txBox="1"/>
          <p:nvPr/>
        </p:nvSpPr>
        <p:spPr>
          <a:xfrm flipH="1">
            <a:off x="3627911" y="3793835"/>
            <a:ext cx="7564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Accurate and Reliable</a:t>
            </a:r>
            <a:endParaRPr lang="en-US" sz="2800" i="1" dirty="0"/>
          </a:p>
        </p:txBody>
      </p:sp>
      <p:sp>
        <p:nvSpPr>
          <p:cNvPr id="69" name="TextBox 68"/>
          <p:cNvSpPr txBox="1"/>
          <p:nvPr/>
        </p:nvSpPr>
        <p:spPr>
          <a:xfrm flipH="1">
            <a:off x="3193471" y="5071752"/>
            <a:ext cx="6786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Contributes to Existing Knowledge</a:t>
            </a:r>
            <a:endParaRPr lang="en-US" sz="2800" i="1" dirty="0"/>
          </a:p>
        </p:txBody>
      </p:sp>
      <p:sp>
        <p:nvSpPr>
          <p:cNvPr id="70" name="Oval 69"/>
          <p:cNvSpPr/>
          <p:nvPr/>
        </p:nvSpPr>
        <p:spPr>
          <a:xfrm>
            <a:off x="2721676" y="1370362"/>
            <a:ext cx="311727" cy="311727"/>
          </a:xfrm>
          <a:prstGeom prst="ellipse">
            <a:avLst/>
          </a:prstGeom>
          <a:solidFill>
            <a:srgbClr val="26AC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3220192" y="2638878"/>
            <a:ext cx="311727" cy="311727"/>
          </a:xfrm>
          <a:prstGeom prst="ellipse">
            <a:avLst/>
          </a:prstGeom>
          <a:solidFill>
            <a:srgbClr val="26AC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>
              <a:solidFill>
                <a:srgbClr val="26ACE2"/>
              </a:solidFill>
            </a:endParaRPr>
          </a:p>
        </p:txBody>
      </p:sp>
      <p:sp>
        <p:nvSpPr>
          <p:cNvPr id="72" name="Oval 71"/>
          <p:cNvSpPr/>
          <p:nvPr/>
        </p:nvSpPr>
        <p:spPr>
          <a:xfrm>
            <a:off x="3222174" y="3907394"/>
            <a:ext cx="311727" cy="311727"/>
          </a:xfrm>
          <a:prstGeom prst="ellipse">
            <a:avLst/>
          </a:prstGeom>
          <a:solidFill>
            <a:srgbClr val="26AC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>
              <a:solidFill>
                <a:srgbClr val="26ACE2"/>
              </a:solidFill>
            </a:endParaRPr>
          </a:p>
        </p:txBody>
      </p:sp>
      <p:sp>
        <p:nvSpPr>
          <p:cNvPr id="73" name="Oval 72"/>
          <p:cNvSpPr/>
          <p:nvPr/>
        </p:nvSpPr>
        <p:spPr>
          <a:xfrm>
            <a:off x="2733551" y="5175909"/>
            <a:ext cx="311727" cy="311727"/>
          </a:xfrm>
          <a:prstGeom prst="ellipse">
            <a:avLst/>
          </a:prstGeom>
          <a:solidFill>
            <a:srgbClr val="26AC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4" name="Arc 73"/>
          <p:cNvSpPr/>
          <p:nvPr/>
        </p:nvSpPr>
        <p:spPr>
          <a:xfrm>
            <a:off x="-1524000" y="1904999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5" name="Group 24"/>
          <p:cNvGrpSpPr/>
          <p:nvPr/>
        </p:nvGrpSpPr>
        <p:grpSpPr>
          <a:xfrm rot="5400000">
            <a:off x="-3129150" y="3314699"/>
            <a:ext cx="6246420" cy="228600"/>
            <a:chOff x="-3200400" y="3314700"/>
            <a:chExt cx="6246420" cy="228600"/>
          </a:xfrm>
        </p:grpSpPr>
        <p:sp>
          <p:nvSpPr>
            <p:cNvPr id="76" name="Rounded Rectangle 75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1023289" y="0"/>
            <a:ext cx="822722" cy="6858000"/>
            <a:chOff x="11192494" y="0"/>
            <a:chExt cx="822722" cy="6858001"/>
          </a:xfrm>
          <a:solidFill>
            <a:srgbClr val="26ACE2"/>
          </a:solidFill>
        </p:grpSpPr>
        <p:sp>
          <p:nvSpPr>
            <p:cNvPr id="79" name="Rectangle 78"/>
            <p:cNvSpPr/>
            <p:nvPr/>
          </p:nvSpPr>
          <p:spPr>
            <a:xfrm>
              <a:off x="11192494" y="0"/>
              <a:ext cx="822722" cy="68580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80" name="TextBox 79"/>
            <p:cNvSpPr txBox="1"/>
            <p:nvPr/>
          </p:nvSpPr>
          <p:spPr>
            <a:xfrm rot="5400000">
              <a:off x="8174349" y="3136613"/>
              <a:ext cx="6858001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i="1" dirty="0" smtClean="0">
                  <a:solidFill>
                    <a:schemeClr val="bg1"/>
                  </a:solidFill>
                </a:rPr>
                <a:t>Advantages of Primary Data</a:t>
              </a:r>
              <a:endParaRPr lang="en-US" sz="32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60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1. Survey</a:t>
            </a:r>
            <a:endParaRPr lang="en-US" b="1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5"/>
            <a:ext cx="10874187" cy="483359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 non-experimental method that asks </a:t>
            </a:r>
            <a:r>
              <a:rPr lang="en-US" dirty="0"/>
              <a:t>respondents </a:t>
            </a:r>
            <a:r>
              <a:rPr lang="en-US" dirty="0" smtClean="0"/>
              <a:t>for information </a:t>
            </a:r>
            <a:r>
              <a:rPr lang="en-US" dirty="0"/>
              <a:t>using verbal or written </a:t>
            </a:r>
            <a:r>
              <a:rPr lang="en-US" dirty="0" smtClean="0"/>
              <a:t>questioning.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The method employs interviews </a:t>
            </a:r>
            <a:r>
              <a:rPr lang="en-US" dirty="0"/>
              <a:t>or questionnaires to assess attitudes, activities, opinions, or </a:t>
            </a:r>
            <a:r>
              <a:rPr lang="en-US" dirty="0" smtClean="0"/>
              <a:t>beliefs.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Surveys are most commonly used because they are: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Quick &amp; Inexpensive</a:t>
            </a:r>
            <a:endParaRPr lang="en-US" i="1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Efficient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Accurate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Flexible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 smtClean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7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2. Observation</a:t>
            </a:r>
            <a:endParaRPr lang="en-US" b="1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Observation is the systematic process of recording the behavioral patterns of people, objects, and occurrences as they are witnessed.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The technique may be combined with surveys to provide supplementary evidence.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Examples:</a:t>
            </a:r>
            <a:endParaRPr lang="nl-NL" dirty="0" smtClean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Shadowing a broker engaged in his daily routine.</a:t>
            </a:r>
            <a:endParaRPr lang="nl-NL" i="1" dirty="0" smtClean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Observing in-store shopping behavior of consumers via a camera.</a:t>
            </a:r>
            <a:endParaRPr lang="nl-NL" i="1" dirty="0" smtClean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Working in a plant to study factory life.</a:t>
            </a:r>
            <a:endParaRPr lang="nl-NL" b="1" i="1" dirty="0"/>
          </a:p>
        </p:txBody>
      </p:sp>
    </p:spTree>
    <p:extLst>
      <p:ext uri="{BB962C8B-B14F-4D97-AF65-F5344CB8AC3E}">
        <p14:creationId xmlns:p14="http://schemas.microsoft.com/office/powerpoint/2010/main" val="167685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3. Experiment</a:t>
            </a:r>
            <a:endParaRPr lang="en-US" b="1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Data collection method in which one or more </a:t>
            </a:r>
            <a:r>
              <a:rPr lang="en-US" dirty="0" smtClean="0"/>
              <a:t>independent variables </a:t>
            </a:r>
            <a:r>
              <a:rPr lang="en-US" dirty="0"/>
              <a:t>are manipulated in order to measure their effect </a:t>
            </a:r>
            <a:r>
              <a:rPr lang="en-US" dirty="0" smtClean="0"/>
              <a:t>on a dependent variable, while controlling for exogenous variables in </a:t>
            </a:r>
            <a:r>
              <a:rPr lang="en-US" dirty="0"/>
              <a:t>order to test a </a:t>
            </a:r>
            <a:r>
              <a:rPr lang="en-US" dirty="0" smtClean="0"/>
              <a:t>hypothesis.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The research is conducted </a:t>
            </a:r>
            <a:r>
              <a:rPr lang="en-US" dirty="0"/>
              <a:t>to identify cause-and-effect relationships among </a:t>
            </a:r>
            <a:r>
              <a:rPr lang="en-US" dirty="0" smtClean="0"/>
              <a:t>variables.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Can only be used </a:t>
            </a:r>
            <a:r>
              <a:rPr lang="en-US" dirty="0"/>
              <a:t>when the research has already been narrowly </a:t>
            </a:r>
            <a:r>
              <a:rPr lang="en-US" dirty="0" smtClean="0"/>
              <a:t>defined.</a:t>
            </a:r>
            <a:endParaRPr lang="en-US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02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4. Focus Groups</a:t>
            </a:r>
            <a:endParaRPr lang="en-US" b="1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An unstructured, free-flowing interview with a small group (6-10 people) led by a moderator who encourages dialogue among respondents</a:t>
            </a:r>
            <a:r>
              <a:rPr lang="en-US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Focus groups are used because they are:</a:t>
            </a:r>
            <a:endParaRPr lang="en-US" dirty="0"/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Relatively fast &amp; easy </a:t>
            </a:r>
            <a:r>
              <a:rPr lang="en-US" i="1" dirty="0"/>
              <a:t>to execute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Designed to allow </a:t>
            </a:r>
            <a:r>
              <a:rPr lang="en-US" i="1" dirty="0"/>
              <a:t>respondents to piggyback off each other’s ideas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Capable to provide </a:t>
            </a:r>
            <a:r>
              <a:rPr lang="en-US" i="1" dirty="0"/>
              <a:t>multiple perspectives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Flexible enough </a:t>
            </a:r>
            <a:r>
              <a:rPr lang="en-US" i="1" dirty="0"/>
              <a:t>to allow more detailed descriptions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 smtClean="0"/>
              <a:t>Able to offer high </a:t>
            </a:r>
            <a:r>
              <a:rPr lang="en-US" i="1" dirty="0"/>
              <a:t>degree of scrutiny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939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5. Projective </a:t>
            </a:r>
            <a:r>
              <a:rPr lang="en-US" b="1" dirty="0"/>
              <a:t>Methods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0" y="1825624"/>
            <a:ext cx="11129681" cy="50323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Word association techniques: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Asking the respondent to quickly associate a word with the first thing that comes to </a:t>
            </a:r>
            <a:r>
              <a:rPr lang="en-US" i="1" dirty="0" smtClean="0"/>
              <a:t>mind, often to </a:t>
            </a:r>
            <a:r>
              <a:rPr lang="en-US" i="1" dirty="0"/>
              <a:t>get at true attitudes and feelings. </a:t>
            </a:r>
            <a:endParaRPr lang="nl-NL" i="1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Thematic apperception tests (TAT):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Call for respondent to weave a story around a picture that is shown.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To trace patterns and personality characteristics of respondents.</a:t>
            </a:r>
            <a:endParaRPr lang="nl-NL" i="1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Inkblot tests: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i="1" dirty="0"/>
              <a:t>Form of motivational research, </a:t>
            </a:r>
            <a:r>
              <a:rPr lang="en-US" i="1" dirty="0" smtClean="0"/>
              <a:t>using </a:t>
            </a:r>
            <a:r>
              <a:rPr lang="en-US" i="1" dirty="0"/>
              <a:t>colored inkblots that are interpreted by respondents</a:t>
            </a:r>
            <a:r>
              <a:rPr lang="en-US" i="1" dirty="0" smtClean="0"/>
              <a:t>.</a:t>
            </a:r>
            <a:endParaRPr lang="nl-NL" i="1" dirty="0"/>
          </a:p>
        </p:txBody>
      </p:sp>
    </p:spTree>
    <p:extLst>
      <p:ext uri="{BB962C8B-B14F-4D97-AF65-F5344CB8AC3E}">
        <p14:creationId xmlns:p14="http://schemas.microsoft.com/office/powerpoint/2010/main" val="181329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589060" y="2402237"/>
            <a:ext cx="5809130" cy="2187226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Survey Research</a:t>
            </a:r>
            <a:endParaRPr lang="en-US" sz="48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736976" y="4040488"/>
            <a:ext cx="5325036" cy="1380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i="1" dirty="0" smtClean="0">
                <a:solidFill>
                  <a:prstClr val="white"/>
                </a:solidFill>
                <a:latin typeface="Segoe UI"/>
              </a:rPr>
              <a:t>Using Interviews &amp; Questionnaires</a:t>
            </a:r>
            <a:endParaRPr lang="en-US" sz="2000" i="1" dirty="0">
              <a:solidFill>
                <a:prstClr val="white"/>
              </a:solidFill>
              <a:latin typeface="Segoe UI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736976" y="3956539"/>
            <a:ext cx="5257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9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6028267" y="2402237"/>
            <a:ext cx="5859506" cy="21872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Non-experimental </a:t>
            </a:r>
            <a:r>
              <a:rPr lang="en-US" b="1" dirty="0"/>
              <a:t>method using interviews or questionnaires to assess attitudes, activities, opinions, or </a:t>
            </a:r>
            <a:r>
              <a:rPr lang="en-US" b="1" dirty="0" smtClean="0"/>
              <a:t>beliefs.</a:t>
            </a: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Research</a:t>
            </a:r>
          </a:p>
        </p:txBody>
      </p:sp>
    </p:spTree>
    <p:extLst>
      <p:ext uri="{BB962C8B-B14F-4D97-AF65-F5344CB8AC3E}">
        <p14:creationId xmlns:p14="http://schemas.microsoft.com/office/powerpoint/2010/main" val="53274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Steps in Conducting Survey Research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838201" y="1825625"/>
            <a:ext cx="10574214" cy="4351338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Plan and design the survey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Construct and refine the survey instrument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Collect the survey data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Enter and </a:t>
            </a:r>
            <a:r>
              <a:rPr lang="en-US" sz="2800" dirty="0" smtClean="0">
                <a:solidFill>
                  <a:schemeClr val="tx1"/>
                </a:solidFill>
              </a:rPr>
              <a:t>“clean” </a:t>
            </a:r>
            <a:r>
              <a:rPr lang="en-US" sz="2800" dirty="0">
                <a:solidFill>
                  <a:schemeClr val="tx1"/>
                </a:solidFill>
              </a:rPr>
              <a:t>the data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Analyze &amp; interpret the data</a:t>
            </a:r>
          </a:p>
        </p:txBody>
      </p:sp>
    </p:spTree>
    <p:extLst>
      <p:ext uri="{BB962C8B-B14F-4D97-AF65-F5344CB8AC3E}">
        <p14:creationId xmlns:p14="http://schemas.microsoft.com/office/powerpoint/2010/main" val="326392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Survey Methods</a:t>
            </a:r>
            <a:endParaRPr lang="en-US" b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1309643" y="2257406"/>
            <a:ext cx="9575406" cy="3603215"/>
            <a:chOff x="1362397" y="1215776"/>
            <a:chExt cx="9575406" cy="3603215"/>
          </a:xfrm>
        </p:grpSpPr>
        <p:pic>
          <p:nvPicPr>
            <p:cNvPr id="24" name="Picture 16" descr="http://cdn.multichannelmerchant.com/wp-content/uploads/catalog/News-P9-Survey_Icon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5531" y="2551060"/>
              <a:ext cx="994880" cy="927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24"/>
            <p:cNvGrpSpPr/>
            <p:nvPr/>
          </p:nvGrpSpPr>
          <p:grpSpPr>
            <a:xfrm>
              <a:off x="1362397" y="1215776"/>
              <a:ext cx="9575406" cy="3603215"/>
              <a:chOff x="1362397" y="1215776"/>
              <a:chExt cx="9575406" cy="3603215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 flipH="1">
                <a:off x="3142211" y="3011944"/>
                <a:ext cx="6018414" cy="10877"/>
              </a:xfrm>
              <a:prstGeom prst="line">
                <a:avLst/>
              </a:prstGeom>
              <a:noFill/>
              <a:ln w="38100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grpSp>
            <p:nvGrpSpPr>
              <p:cNvPr id="28" name="Group 27"/>
              <p:cNvGrpSpPr/>
              <p:nvPr/>
            </p:nvGrpSpPr>
            <p:grpSpPr>
              <a:xfrm>
                <a:off x="1362397" y="1215776"/>
                <a:ext cx="9575406" cy="3603215"/>
                <a:chOff x="1362397" y="1215776"/>
                <a:chExt cx="9575406" cy="3603215"/>
              </a:xfrm>
            </p:grpSpPr>
            <p:grpSp>
              <p:nvGrpSpPr>
                <p:cNvPr id="29" name="Group 28"/>
                <p:cNvGrpSpPr/>
                <p:nvPr/>
              </p:nvGrpSpPr>
              <p:grpSpPr>
                <a:xfrm>
                  <a:off x="4569994" y="1215776"/>
                  <a:ext cx="3086101" cy="1337378"/>
                  <a:chOff x="636813" y="5292022"/>
                  <a:chExt cx="3086101" cy="1337378"/>
                </a:xfrm>
              </p:grpSpPr>
              <p:sp>
                <p:nvSpPr>
                  <p:cNvPr id="39" name="Rectangle 38"/>
                  <p:cNvSpPr/>
                  <p:nvPr/>
                </p:nvSpPr>
                <p:spPr>
                  <a:xfrm>
                    <a:off x="636813" y="5292022"/>
                    <a:ext cx="3086101" cy="1337378"/>
                  </a:xfrm>
                  <a:prstGeom prst="rect">
                    <a:avLst/>
                  </a:prstGeom>
                  <a:solidFill>
                    <a:srgbClr val="00B0F0"/>
                  </a:solidFill>
                  <a:ln w="1905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3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Rectangle 39"/>
                  <p:cNvSpPr/>
                  <p:nvPr/>
                </p:nvSpPr>
                <p:spPr>
                  <a:xfrm>
                    <a:off x="672753" y="5340262"/>
                    <a:ext cx="3044945" cy="120032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36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</a:rPr>
                      <a:t>Survey Research</a:t>
                    </a:r>
                  </a:p>
                </p:txBody>
              </p:sp>
            </p:grpSp>
            <p:grpSp>
              <p:nvGrpSpPr>
                <p:cNvPr id="30" name="Group 29"/>
                <p:cNvGrpSpPr/>
                <p:nvPr/>
              </p:nvGrpSpPr>
              <p:grpSpPr>
                <a:xfrm>
                  <a:off x="1362397" y="3481613"/>
                  <a:ext cx="3559628" cy="1337378"/>
                  <a:chOff x="1347552" y="5281145"/>
                  <a:chExt cx="3559628" cy="1337378"/>
                </a:xfrm>
              </p:grpSpPr>
              <p:sp>
                <p:nvSpPr>
                  <p:cNvPr id="37" name="Rectangle 36"/>
                  <p:cNvSpPr/>
                  <p:nvPr/>
                </p:nvSpPr>
                <p:spPr>
                  <a:xfrm>
                    <a:off x="1587430" y="5281145"/>
                    <a:ext cx="3086101" cy="1337378"/>
                  </a:xfrm>
                  <a:prstGeom prst="rect">
                    <a:avLst/>
                  </a:prstGeom>
                  <a:solidFill>
                    <a:srgbClr val="00B0F0"/>
                  </a:solidFill>
                  <a:ln w="1905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Rectangle 37"/>
                  <p:cNvSpPr/>
                  <p:nvPr/>
                </p:nvSpPr>
                <p:spPr>
                  <a:xfrm>
                    <a:off x="1347552" y="5590061"/>
                    <a:ext cx="3559628" cy="646331"/>
                  </a:xfrm>
                  <a:prstGeom prst="rect">
                    <a:avLst/>
                  </a:prstGeom>
                </p:spPr>
                <p:txBody>
                  <a:bodyPr wrap="square" anchor="ctr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36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</a:rPr>
                      <a:t>Questionnaires</a:t>
                    </a:r>
                  </a:p>
                </p:txBody>
              </p:sp>
            </p:grpSp>
            <p:grpSp>
              <p:nvGrpSpPr>
                <p:cNvPr id="31" name="Group 30"/>
                <p:cNvGrpSpPr/>
                <p:nvPr/>
              </p:nvGrpSpPr>
              <p:grpSpPr>
                <a:xfrm>
                  <a:off x="7378175" y="3448363"/>
                  <a:ext cx="3559628" cy="1337378"/>
                  <a:chOff x="-483439" y="5275933"/>
                  <a:chExt cx="3559628" cy="1337378"/>
                </a:xfrm>
              </p:grpSpPr>
              <p:sp>
                <p:nvSpPr>
                  <p:cNvPr id="35" name="Rectangle 34"/>
                  <p:cNvSpPr/>
                  <p:nvPr/>
                </p:nvSpPr>
                <p:spPr>
                  <a:xfrm>
                    <a:off x="-246675" y="5275933"/>
                    <a:ext cx="3086101" cy="1337378"/>
                  </a:xfrm>
                  <a:prstGeom prst="rect">
                    <a:avLst/>
                  </a:prstGeom>
                  <a:solidFill>
                    <a:srgbClr val="00B0F0"/>
                  </a:solidFill>
                  <a:ln w="1905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Rectangle 35"/>
                  <p:cNvSpPr/>
                  <p:nvPr/>
                </p:nvSpPr>
                <p:spPr>
                  <a:xfrm>
                    <a:off x="-483439" y="5590679"/>
                    <a:ext cx="3559628" cy="64633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36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</a:rPr>
                      <a:t>Interviews</a:t>
                    </a:r>
                  </a:p>
                </p:txBody>
              </p:sp>
            </p:grpSp>
            <p:cxnSp>
              <p:nvCxnSpPr>
                <p:cNvPr id="32" name="Straight Connector 31"/>
                <p:cNvCxnSpPr>
                  <a:stCxn id="39" idx="2"/>
                </p:cNvCxnSpPr>
                <p:nvPr/>
              </p:nvCxnSpPr>
              <p:spPr>
                <a:xfrm flipH="1">
                  <a:off x="6111040" y="2553154"/>
                  <a:ext cx="2005" cy="469669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  <p:cxnSp>
              <p:nvCxnSpPr>
                <p:cNvPr id="33" name="Straight Connector 32"/>
                <p:cNvCxnSpPr/>
                <p:nvPr/>
              </p:nvCxnSpPr>
              <p:spPr>
                <a:xfrm flipH="1">
                  <a:off x="3143320" y="3011944"/>
                  <a:ext cx="2005" cy="469669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  <p:cxnSp>
              <p:nvCxnSpPr>
                <p:cNvPr id="34" name="Straight Connector 33"/>
                <p:cNvCxnSpPr/>
                <p:nvPr/>
              </p:nvCxnSpPr>
              <p:spPr>
                <a:xfrm flipH="1">
                  <a:off x="9157989" y="2995855"/>
                  <a:ext cx="2005" cy="469669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</p:grpSp>
        </p:grpSp>
        <p:pic>
          <p:nvPicPr>
            <p:cNvPr id="26" name="Picture 14" descr="http://www.iotap.com/portals/2/Images/interview%20icon.png"/>
            <p:cNvPicPr>
              <a:picLocks noChangeAspect="1" noChangeArrowheads="1"/>
            </p:cNvPicPr>
            <p:nvPr/>
          </p:nvPicPr>
          <p:blipFill>
            <a:blip r:embed="rId3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6498" y="2150308"/>
              <a:ext cx="1641325" cy="16495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973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49071" cy="16002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Interviews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8" y="987427"/>
            <a:ext cx="6800266" cy="53234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A </a:t>
            </a:r>
            <a:r>
              <a:rPr lang="en-US" sz="2400" dirty="0" smtClean="0">
                <a:solidFill>
                  <a:schemeClr val="tx1"/>
                </a:solidFill>
              </a:rPr>
              <a:t>survey method </a:t>
            </a:r>
            <a:r>
              <a:rPr lang="en-US" sz="2400" dirty="0">
                <a:solidFill>
                  <a:schemeClr val="tx1"/>
                </a:solidFill>
              </a:rPr>
              <a:t>where the researcher verbally asks the questions to the participant and then records the </a:t>
            </a:r>
            <a:r>
              <a:rPr lang="en-US" sz="2400" dirty="0" smtClean="0">
                <a:solidFill>
                  <a:schemeClr val="tx1"/>
                </a:solidFill>
              </a:rPr>
              <a:t>responses.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4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400" b="1" i="1" dirty="0">
                <a:solidFill>
                  <a:schemeClr val="tx1"/>
                </a:solidFill>
              </a:rPr>
              <a:t>Unstructured </a:t>
            </a:r>
            <a:r>
              <a:rPr lang="en-US" sz="2400" b="1" i="1" dirty="0" smtClean="0">
                <a:solidFill>
                  <a:schemeClr val="tx1"/>
                </a:solidFill>
              </a:rPr>
              <a:t>interviews</a:t>
            </a:r>
            <a:r>
              <a:rPr lang="en-US" sz="2400" i="1" dirty="0" smtClean="0">
                <a:solidFill>
                  <a:schemeClr val="tx1"/>
                </a:solidFill>
              </a:rPr>
              <a:t>: the </a:t>
            </a:r>
            <a:r>
              <a:rPr lang="en-US" sz="2400" i="1" dirty="0">
                <a:solidFill>
                  <a:schemeClr val="tx1"/>
                </a:solidFill>
              </a:rPr>
              <a:t>interviewer does not enter the </a:t>
            </a:r>
            <a:r>
              <a:rPr lang="en-US" sz="2400" i="1" dirty="0" smtClean="0">
                <a:solidFill>
                  <a:schemeClr val="tx1"/>
                </a:solidFill>
              </a:rPr>
              <a:t>interview setting </a:t>
            </a:r>
            <a:r>
              <a:rPr lang="en-US" sz="2400" i="1" dirty="0">
                <a:solidFill>
                  <a:schemeClr val="tx1"/>
                </a:solidFill>
              </a:rPr>
              <a:t>with a planned sequence of </a:t>
            </a:r>
            <a:r>
              <a:rPr lang="en-US" sz="2400" i="1" dirty="0" smtClean="0">
                <a:solidFill>
                  <a:schemeClr val="tx1"/>
                </a:solidFill>
              </a:rPr>
              <a:t>questions.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400" i="1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sz="2400" b="1" i="1" dirty="0">
                <a:solidFill>
                  <a:schemeClr val="tx1"/>
                </a:solidFill>
              </a:rPr>
              <a:t>Structured </a:t>
            </a:r>
            <a:r>
              <a:rPr lang="en-US" sz="2400" b="1" i="1" dirty="0" smtClean="0">
                <a:solidFill>
                  <a:schemeClr val="tx1"/>
                </a:solidFill>
              </a:rPr>
              <a:t>interviews</a:t>
            </a:r>
            <a:r>
              <a:rPr lang="en-US" sz="2400" i="1" dirty="0" smtClean="0">
                <a:solidFill>
                  <a:schemeClr val="tx1"/>
                </a:solidFill>
              </a:rPr>
              <a:t>: the </a:t>
            </a:r>
            <a:r>
              <a:rPr lang="en-US" sz="2400" i="1" dirty="0">
                <a:solidFill>
                  <a:schemeClr val="tx1"/>
                </a:solidFill>
              </a:rPr>
              <a:t>interviewer has a list of predetermined questions to be asked of the </a:t>
            </a:r>
            <a:r>
              <a:rPr lang="en-US" sz="2400" i="1" dirty="0" smtClean="0">
                <a:solidFill>
                  <a:schemeClr val="tx1"/>
                </a:solidFill>
              </a:rPr>
              <a:t>respondents.</a:t>
            </a:r>
            <a:endParaRPr lang="en-US" sz="2400" i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16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Personal </a:t>
            </a:r>
            <a:r>
              <a:rPr lang="en-US" b="1" dirty="0" smtClean="0"/>
              <a:t>Interview</a:t>
            </a:r>
            <a:endParaRPr lang="en-US" b="1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Advantages</a:t>
            </a:r>
          </a:p>
          <a:p>
            <a:pPr lvl="1"/>
            <a:r>
              <a:rPr lang="en-US" sz="2000" dirty="0"/>
              <a:t>Can clarify doubts about questionnaire</a:t>
            </a:r>
          </a:p>
          <a:p>
            <a:pPr lvl="1"/>
            <a:r>
              <a:rPr lang="en-US" sz="2000" dirty="0"/>
              <a:t>Can pick up non-verbal cues</a:t>
            </a:r>
          </a:p>
          <a:p>
            <a:pPr lvl="1"/>
            <a:r>
              <a:rPr lang="en-US" sz="2000" dirty="0"/>
              <a:t>Relatively high response/cooperation</a:t>
            </a:r>
          </a:p>
          <a:p>
            <a:pPr lvl="1"/>
            <a:r>
              <a:rPr lang="en-US" sz="2000" dirty="0"/>
              <a:t>Special visual aids and scoring devises can be used</a:t>
            </a:r>
          </a:p>
          <a:p>
            <a:pPr lvl="1"/>
            <a:endParaRPr lang="en-US" sz="1200" dirty="0"/>
          </a:p>
          <a:p>
            <a:r>
              <a:rPr lang="en-US" sz="2400" dirty="0"/>
              <a:t>Disadvantages</a:t>
            </a:r>
          </a:p>
          <a:p>
            <a:pPr lvl="1"/>
            <a:r>
              <a:rPr lang="en-US" sz="2000" dirty="0"/>
              <a:t>High costs and time intensive</a:t>
            </a:r>
          </a:p>
          <a:p>
            <a:pPr lvl="1"/>
            <a:r>
              <a:rPr lang="en-US" sz="2000" dirty="0"/>
              <a:t>Geographical limitations</a:t>
            </a:r>
          </a:p>
          <a:p>
            <a:pPr lvl="1"/>
            <a:r>
              <a:rPr lang="en-US" sz="2000" dirty="0"/>
              <a:t>Response bias / Confidentiality difficult to be assured</a:t>
            </a:r>
          </a:p>
          <a:p>
            <a:pPr lvl="1"/>
            <a:r>
              <a:rPr lang="en-US" sz="2000" dirty="0"/>
              <a:t>Some respondents are unwilling to talk to strangers</a:t>
            </a:r>
          </a:p>
          <a:p>
            <a:pPr lvl="1"/>
            <a:r>
              <a:rPr lang="en-US" sz="2000" dirty="0" smtClean="0"/>
              <a:t>Needs trained </a:t>
            </a:r>
            <a:r>
              <a:rPr lang="en-US" sz="2000" dirty="0"/>
              <a:t>interviewers</a:t>
            </a:r>
          </a:p>
        </p:txBody>
      </p:sp>
    </p:spTree>
    <p:extLst>
      <p:ext uri="{BB962C8B-B14F-4D97-AF65-F5344CB8AC3E}">
        <p14:creationId xmlns:p14="http://schemas.microsoft.com/office/powerpoint/2010/main" val="774361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Telephone </a:t>
            </a:r>
            <a:r>
              <a:rPr lang="en-US" b="1" dirty="0" smtClean="0"/>
              <a:t>Interview</a:t>
            </a:r>
            <a:endParaRPr lang="en-US" b="1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Advantages</a:t>
            </a:r>
          </a:p>
          <a:p>
            <a:pPr lvl="1"/>
            <a:r>
              <a:rPr lang="en-US" sz="2000" dirty="0"/>
              <a:t>Discomfort of face to face is avoided</a:t>
            </a:r>
          </a:p>
          <a:p>
            <a:pPr lvl="1"/>
            <a:r>
              <a:rPr lang="en-US" sz="2000" dirty="0"/>
              <a:t>Faster / Number of calls per day could be high</a:t>
            </a:r>
          </a:p>
          <a:p>
            <a:pPr lvl="1"/>
            <a:r>
              <a:rPr lang="en-US" sz="2000" dirty="0"/>
              <a:t>Lower cost</a:t>
            </a:r>
          </a:p>
          <a:p>
            <a:pPr lvl="1">
              <a:buNone/>
            </a:pPr>
            <a:endParaRPr lang="en-US" sz="2000" dirty="0"/>
          </a:p>
          <a:p>
            <a:r>
              <a:rPr lang="en-US" sz="2400" dirty="0"/>
              <a:t>Disadvantages</a:t>
            </a:r>
          </a:p>
          <a:p>
            <a:pPr lvl="1"/>
            <a:r>
              <a:rPr lang="en-US" sz="2000" dirty="0"/>
              <a:t>Interview length must be limited</a:t>
            </a:r>
          </a:p>
          <a:p>
            <a:pPr lvl="1"/>
            <a:r>
              <a:rPr lang="en-US" sz="2000" dirty="0"/>
              <a:t>Low response rate</a:t>
            </a:r>
          </a:p>
          <a:p>
            <a:pPr lvl="1"/>
            <a:r>
              <a:rPr lang="en-US" sz="2000" dirty="0"/>
              <a:t>No facial expressions</a:t>
            </a:r>
          </a:p>
          <a:p>
            <a:pPr lvl="1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4500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49071" cy="16002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Questionnaires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83187" y="987427"/>
            <a:ext cx="7008813" cy="532343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A questionnaire is a pre-formulated, written set of questions to which the respondent records his </a:t>
            </a:r>
            <a:r>
              <a:rPr lang="en-US" sz="2400" dirty="0" smtClean="0">
                <a:solidFill>
                  <a:schemeClr val="tx1"/>
                </a:solidFill>
              </a:rPr>
              <a:t>answers.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When the data needs to be collected from a large audience, over a wide geographical area, questionnaires are usually the cheapest option. 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20271" y="2097741"/>
            <a:ext cx="396688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02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Self Administered Questionnaires</a:t>
            </a:r>
            <a:endParaRPr lang="en-US" b="1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5"/>
            <a:ext cx="10574214" cy="43513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Advantages</a:t>
            </a:r>
          </a:p>
          <a:p>
            <a:pPr lvl="1"/>
            <a:r>
              <a:rPr lang="en-US" sz="2000" dirty="0"/>
              <a:t>Lowest cost option</a:t>
            </a:r>
          </a:p>
          <a:p>
            <a:pPr lvl="1"/>
            <a:r>
              <a:rPr lang="en-US" sz="2000" dirty="0"/>
              <a:t>Expanded geographical coverage</a:t>
            </a:r>
          </a:p>
          <a:p>
            <a:pPr lvl="1"/>
            <a:r>
              <a:rPr lang="en-US" sz="2000" dirty="0"/>
              <a:t>Requires minimal staff</a:t>
            </a:r>
          </a:p>
          <a:p>
            <a:pPr lvl="1"/>
            <a:r>
              <a:rPr lang="en-US" sz="2000" dirty="0"/>
              <a:t>Perceived as more anonymous</a:t>
            </a:r>
          </a:p>
          <a:p>
            <a:pPr lvl="1"/>
            <a:endParaRPr lang="en-US" sz="1200" dirty="0"/>
          </a:p>
          <a:p>
            <a:r>
              <a:rPr lang="en-US" sz="2400" dirty="0"/>
              <a:t>Disadvantages</a:t>
            </a:r>
          </a:p>
          <a:p>
            <a:pPr lvl="1"/>
            <a:r>
              <a:rPr lang="en-US" sz="2000" dirty="0"/>
              <a:t>Low response rate in some modes</a:t>
            </a:r>
          </a:p>
          <a:p>
            <a:pPr lvl="1"/>
            <a:r>
              <a:rPr lang="en-US" sz="2000" dirty="0"/>
              <a:t>No interviewer intervention possible for clarification</a:t>
            </a:r>
          </a:p>
          <a:p>
            <a:pPr lvl="1"/>
            <a:r>
              <a:rPr lang="en-US" sz="2000" dirty="0"/>
              <a:t>Cannot be too long or complex</a:t>
            </a:r>
          </a:p>
          <a:p>
            <a:pPr lvl="1"/>
            <a:r>
              <a:rPr lang="en-US" sz="2000" dirty="0"/>
              <a:t>Incomplete surveys</a:t>
            </a:r>
          </a:p>
        </p:txBody>
      </p:sp>
    </p:spTree>
    <p:extLst>
      <p:ext uri="{BB962C8B-B14F-4D97-AF65-F5344CB8AC3E}">
        <p14:creationId xmlns:p14="http://schemas.microsoft.com/office/powerpoint/2010/main" val="3144210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Electronic Questionnaires </a:t>
            </a:r>
            <a:r>
              <a:rPr lang="en-US" dirty="0"/>
              <a:t>(e-mail &amp; Web-based 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838201" y="1825624"/>
            <a:ext cx="10574214" cy="50323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Advantages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000" dirty="0" smtClean="0"/>
              <a:t>Cost instant </a:t>
            </a:r>
            <a:r>
              <a:rPr lang="en-US" sz="2000" dirty="0"/>
              <a:t>access to wide audience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000" dirty="0" smtClean="0"/>
              <a:t>Download </a:t>
            </a:r>
            <a:r>
              <a:rPr lang="en-US" sz="2000" dirty="0"/>
              <a:t>to spreadsheet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000" dirty="0" smtClean="0"/>
              <a:t>Flexible </a:t>
            </a:r>
            <a:r>
              <a:rPr lang="en-US" sz="2000" dirty="0"/>
              <a:t>in layout—especially web-based </a:t>
            </a:r>
            <a:r>
              <a:rPr lang="en-US" sz="2000" dirty="0" smtClean="0"/>
              <a:t>survey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dirty="0" smtClean="0"/>
              <a:t>Disadvantages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000" dirty="0" smtClean="0"/>
              <a:t>Privacy </a:t>
            </a:r>
            <a:r>
              <a:rPr lang="en-US" sz="2000" dirty="0"/>
              <a:t>and anonymity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</a:pPr>
            <a:r>
              <a:rPr lang="en-US" sz="2000" dirty="0" smtClean="0"/>
              <a:t>Sample </a:t>
            </a:r>
            <a:r>
              <a:rPr lang="en-US" sz="2000" dirty="0"/>
              <a:t>may </a:t>
            </a:r>
            <a:r>
              <a:rPr lang="en-US" sz="2000" dirty="0" smtClean="0"/>
              <a:t>not </a:t>
            </a:r>
            <a:r>
              <a:rPr lang="en-US" sz="2000" dirty="0"/>
              <a:t>be representative of population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524995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 rot="5400000">
            <a:off x="7916876" y="2940429"/>
            <a:ext cx="6858001" cy="977143"/>
          </a:xfrm>
          <a:solidFill>
            <a:schemeClr val="bg1"/>
          </a:solidFill>
        </p:spPr>
        <p:txBody>
          <a:bodyPr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70C0"/>
                </a:solidFill>
              </a:rPr>
              <a:t>In Summary</a:t>
            </a:r>
            <a:endParaRPr 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489613" y="307213"/>
            <a:ext cx="10012539" cy="63087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A research design is the strategy for a study and the plan by which the strategy is carried out.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It specifies the methods and procedures for the collection, measurement, and analysis of data.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There are several ways of classifying research designs: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Research questions can be answered by means of primary or secondary sources.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Surveys are the most commonly used method to collect primary data in business research.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34387" y="3267855"/>
            <a:ext cx="8299554" cy="1077218"/>
            <a:chOff x="1923737" y="0"/>
            <a:chExt cx="8299554" cy="1077218"/>
          </a:xfrm>
        </p:grpSpPr>
        <p:sp>
          <p:nvSpPr>
            <p:cNvPr id="2" name="Rectangle 1"/>
            <p:cNvSpPr/>
            <p:nvPr/>
          </p:nvSpPr>
          <p:spPr>
            <a:xfrm>
              <a:off x="1923737" y="0"/>
              <a:ext cx="4222229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00100" lvl="1" indent="-34290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chemeClr val="bg1"/>
                  </a:solidFill>
                </a:rPr>
                <a:t>Experimental VS Formal</a:t>
              </a:r>
            </a:p>
            <a:p>
              <a:pPr marL="800100" lvl="1" indent="-34290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chemeClr val="bg1"/>
                  </a:solidFill>
                </a:rPr>
                <a:t>Monitoring VS </a:t>
              </a:r>
              <a:r>
                <a:rPr lang="en-US" i="1" dirty="0" smtClean="0">
                  <a:solidFill>
                    <a:schemeClr val="bg1"/>
                  </a:solidFill>
                </a:rPr>
                <a:t>Communicating</a:t>
              </a:r>
            </a:p>
            <a:p>
              <a:pPr marL="800100" lvl="1" indent="-34290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chemeClr val="bg1"/>
                  </a:solidFill>
                </a:rPr>
                <a:t>Cross </a:t>
              </a:r>
              <a:r>
                <a:rPr lang="en-US" i="1" dirty="0">
                  <a:solidFill>
                    <a:schemeClr val="bg1"/>
                  </a:solidFill>
                </a:rPr>
                <a:t>Sectional VS </a:t>
              </a:r>
              <a:r>
                <a:rPr lang="en-US" i="1" dirty="0" smtClean="0">
                  <a:solidFill>
                    <a:schemeClr val="bg1"/>
                  </a:solidFill>
                </a:rPr>
                <a:t>Longitudinal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175947" y="0"/>
              <a:ext cx="4047344" cy="723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00100" lvl="1" indent="-34290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i="1" dirty="0" smtClean="0">
                  <a:solidFill>
                    <a:schemeClr val="bg1"/>
                  </a:solidFill>
                </a:rPr>
                <a:t>Contrived </a:t>
              </a:r>
              <a:r>
                <a:rPr lang="en-US" i="1" dirty="0">
                  <a:solidFill>
                    <a:schemeClr val="bg1"/>
                  </a:solidFill>
                </a:rPr>
                <a:t>VS Non-Contrived</a:t>
              </a:r>
            </a:p>
            <a:p>
              <a:pPr marL="800100" lvl="1" indent="-342900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i="1" dirty="0">
                  <a:solidFill>
                    <a:schemeClr val="bg1"/>
                  </a:solidFill>
                </a:rPr>
                <a:t>Qualitative VS Quantitative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88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 to PowerPoint.potx" id="{43699C43-EC89-4A55-9A99-3FD944590577}" vid="{3C36ED3A-1C33-4ECB-8650-37D568EF45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DEC53A-9DF1-4780-BE92-17E971B7A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1244</TotalTime>
  <Words>1334</Words>
  <Application>Microsoft Office PowerPoint</Application>
  <PresentationFormat>Widescreen</PresentationFormat>
  <Paragraphs>214</Paragraphs>
  <Slides>35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Cambria</vt:lpstr>
      <vt:lpstr>Corbel</vt:lpstr>
      <vt:lpstr>Segoe UI</vt:lpstr>
      <vt:lpstr>Segoe UI Light</vt:lpstr>
      <vt:lpstr>WelcomeDoc</vt:lpstr>
      <vt:lpstr>Research Design</vt:lpstr>
      <vt:lpstr>This Module Discusses…</vt:lpstr>
      <vt:lpstr>Research Design</vt:lpstr>
      <vt:lpstr>Essentials of Research Design</vt:lpstr>
      <vt:lpstr>PowerPoint Presentation</vt:lpstr>
      <vt:lpstr>Exploratory VS Formal Design</vt:lpstr>
      <vt:lpstr>Monitoring VS Communicating Design</vt:lpstr>
      <vt:lpstr>Cross Sectional VS Longitudinal Design</vt:lpstr>
      <vt:lpstr>Contrived VS Non-contrived Design</vt:lpstr>
      <vt:lpstr>Quantitative VS Qualitative Design</vt:lpstr>
      <vt:lpstr>PowerPoint Presentation</vt:lpstr>
      <vt:lpstr>PowerPoint Presentation</vt:lpstr>
      <vt:lpstr>PowerPoint Presentation</vt:lpstr>
      <vt:lpstr>PowerPoint Presentation</vt:lpstr>
      <vt:lpstr>Sources of Data </vt:lpstr>
      <vt:lpstr>Secondary Data Collection</vt:lpstr>
      <vt:lpstr>PowerPoint Presentation</vt:lpstr>
      <vt:lpstr>Primary Data Collection</vt:lpstr>
      <vt:lpstr>PowerPoint Presentation</vt:lpstr>
      <vt:lpstr>1. Survey</vt:lpstr>
      <vt:lpstr>2. Observation</vt:lpstr>
      <vt:lpstr>3. Experiment</vt:lpstr>
      <vt:lpstr>4. Focus Groups</vt:lpstr>
      <vt:lpstr>5. Projective Methods</vt:lpstr>
      <vt:lpstr>PowerPoint Presentation</vt:lpstr>
      <vt:lpstr>Survey Research</vt:lpstr>
      <vt:lpstr>Steps in Conducting Survey Research</vt:lpstr>
      <vt:lpstr>Survey Methods</vt:lpstr>
      <vt:lpstr>Interviews</vt:lpstr>
      <vt:lpstr>Personal Interview</vt:lpstr>
      <vt:lpstr>Telephone Interview</vt:lpstr>
      <vt:lpstr>Questionnaires</vt:lpstr>
      <vt:lpstr>Self Administered Questionnaires</vt:lpstr>
      <vt:lpstr>Electronic Questionnaires (e-mail &amp; Web-based )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PowerPoint</dc:title>
  <dc:creator>Bushra Jaleel</dc:creator>
  <cp:keywords/>
  <cp:lastModifiedBy>dana.alhali@outlook.com</cp:lastModifiedBy>
  <cp:revision>452</cp:revision>
  <dcterms:created xsi:type="dcterms:W3CDTF">2016-01-25T06:35:32Z</dcterms:created>
  <dcterms:modified xsi:type="dcterms:W3CDTF">2020-01-14T08:51:44Z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